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57" r:id="rId4"/>
    <p:sldId id="260" r:id="rId5"/>
    <p:sldId id="268" r:id="rId6"/>
    <p:sldId id="261" r:id="rId7"/>
    <p:sldId id="269" r:id="rId8"/>
    <p:sldId id="270" r:id="rId9"/>
    <p:sldId id="271" r:id="rId10"/>
    <p:sldId id="262" r:id="rId11"/>
    <p:sldId id="272" r:id="rId12"/>
    <p:sldId id="265" r:id="rId13"/>
    <p:sldId id="274" r:id="rId14"/>
    <p:sldId id="273" r:id="rId15"/>
    <p:sldId id="263" r:id="rId16"/>
    <p:sldId id="275" r:id="rId17"/>
    <p:sldId id="276" r:id="rId18"/>
    <p:sldId id="278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0" r:id="rId31"/>
    <p:sldId id="292" r:id="rId32"/>
    <p:sldId id="291" r:id="rId33"/>
    <p:sldId id="264" r:id="rId34"/>
    <p:sldId id="266" r:id="rId35"/>
  </p:sldIdLst>
  <p:sldSz cx="18288000" cy="10287000"/>
  <p:notesSz cx="6858000" cy="9144000"/>
  <p:embeddedFontLst>
    <p:embeddedFont>
      <p:font typeface="Cambria Math" panose="02040503050406030204" pitchFamily="18" charset="0"/>
      <p:regular r:id="rId37"/>
    </p:embeddedFont>
    <p:embeddedFont>
      <p:font typeface="Merriweather" panose="00000500000000000000" pitchFamily="2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CEFE-1981-41B4-AF42-E5C4BB9CA3C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FF4A-C438-41FD-81CB-AF4E0F5A1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838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160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2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768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28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423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621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85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0.png"/><Relationship Id="rId18" Type="http://schemas.openxmlformats.org/officeDocument/2006/relationships/image" Target="../media/image12.svg"/><Relationship Id="rId3" Type="http://schemas.openxmlformats.org/officeDocument/2006/relationships/image" Target="../media/image36.svg"/><Relationship Id="rId17" Type="http://schemas.openxmlformats.org/officeDocument/2006/relationships/image" Target="../media/image11.png"/><Relationship Id="rId2" Type="http://schemas.openxmlformats.org/officeDocument/2006/relationships/image" Target="../media/image35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30.png"/><Relationship Id="rId4" Type="http://schemas.openxmlformats.org/officeDocument/2006/relationships/image" Target="../media/image37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0.svg"/><Relationship Id="rId7" Type="http://schemas.openxmlformats.org/officeDocument/2006/relationships/image" Target="../media/image26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0.svg"/><Relationship Id="rId7" Type="http://schemas.openxmlformats.org/officeDocument/2006/relationships/image" Target="../media/image26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3.svg"/><Relationship Id="rId3" Type="http://schemas.openxmlformats.org/officeDocument/2006/relationships/image" Target="../media/image40.svg"/><Relationship Id="rId7" Type="http://schemas.openxmlformats.org/officeDocument/2006/relationships/image" Target="../media/image26.svg"/><Relationship Id="rId12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10.png"/><Relationship Id="rId5" Type="http://schemas.openxmlformats.org/officeDocument/2006/relationships/image" Target="../media/image22.svg"/><Relationship Id="rId15" Type="http://schemas.openxmlformats.org/officeDocument/2006/relationships/image" Target="../media/image45.svg"/><Relationship Id="rId4" Type="http://schemas.openxmlformats.org/officeDocument/2006/relationships/image" Target="../media/image21.png"/><Relationship Id="rId1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3" Type="http://schemas.openxmlformats.org/officeDocument/2006/relationships/image" Target="../media/image45.svg"/><Relationship Id="rId12" Type="http://schemas.openxmlformats.org/officeDocument/2006/relationships/image" Target="../media/image3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4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26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26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51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47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6.svg"/><Relationship Id="rId7" Type="http://schemas.openxmlformats.org/officeDocument/2006/relationships/image" Target="../media/image49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Relationship Id="rId9" Type="http://schemas.openxmlformats.org/officeDocument/2006/relationships/image" Target="../media/image5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10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558013"/>
            <a:ext cx="16230600" cy="71709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292034"/>
            <a:ext cx="3772950" cy="84698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20208" y="6287908"/>
            <a:ext cx="2050864" cy="15304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91000" y="2380325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11600" y="-504265"/>
            <a:ext cx="2067774" cy="2139999"/>
          </a:xfrm>
          <a:prstGeom prst="rect">
            <a:avLst/>
          </a:prstGeom>
        </p:spPr>
      </p:pic>
      <p:sp>
        <p:nvSpPr>
          <p:cNvPr id="9" name="Google Shape;2270;p40"/>
          <p:cNvSpPr txBox="1">
            <a:spLocks/>
          </p:cNvSpPr>
          <p:nvPr/>
        </p:nvSpPr>
        <p:spPr>
          <a:xfrm>
            <a:off x="5337321" y="483837"/>
            <a:ext cx="7446501" cy="10852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1 (SGK – tr70)</a:t>
            </a:r>
            <a:endParaRPr kumimoji="0" lang="nl-NL" sz="40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8219049" y="4127727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1635734"/>
            <a:ext cx="168435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M là một điểm nằm bên trong góc xOy mà khoảng cách từ M đến hai cạnh Ox, Oy của góc bằng nhau. Chứng minh rằng M nằm trên tia phân giác của góc xOy.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42627" y="5674334"/>
            <a:ext cx="4575321" cy="3886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099321" y="5366078"/>
                <a:ext cx="9144000" cy="37856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nl-NL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vuông OHM và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vuông OKM có: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OM chung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MH = MK (gt)</a:t>
                </a:r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321" y="5366078"/>
                <a:ext cx="9144000" cy="3785652"/>
              </a:xfrm>
              <a:prstGeom prst="rect">
                <a:avLst/>
              </a:prstGeom>
              <a:blipFill>
                <a:blip r:embed="rId13"/>
                <a:stretch>
                  <a:fillRect l="-2400" r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Brace 20"/>
          <p:cNvSpPr/>
          <p:nvPr/>
        </p:nvSpPr>
        <p:spPr>
          <a:xfrm>
            <a:off x="9375921" y="6512534"/>
            <a:ext cx="685800" cy="1524000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290321" y="6305038"/>
                <a:ext cx="784860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  <m:r>
                      <a:rPr lang="nl-NL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vuông OHM =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vuông OKM (ch-cgv)</a:t>
                </a:r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0321" y="6305038"/>
                <a:ext cx="7848600" cy="1938992"/>
              </a:xfrm>
              <a:prstGeom prst="rect">
                <a:avLst/>
              </a:prstGeom>
              <a:blipFill>
                <a:blip r:embed="rId14"/>
                <a:stretch>
                  <a:fillRect l="-2717" r="-3106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310985" y="8356053"/>
                <a:ext cx="3765454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𝑀𝑂𝐻</m:t>
                        </m:r>
                      </m:e>
                    </m:acc>
                    <m:r>
                      <a:rPr lang="nl-NL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𝑀𝑂𝐾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0985" y="8356053"/>
                <a:ext cx="3765454" cy="72853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175521" y="8965989"/>
                <a:ext cx="7219412" cy="1045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OM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521" y="8965989"/>
                <a:ext cx="7219412" cy="1045864"/>
              </a:xfrm>
              <a:prstGeom prst="rect">
                <a:avLst/>
              </a:prstGeom>
              <a:blipFill>
                <a:blip r:embed="rId16"/>
                <a:stretch>
                  <a:fillRect b="-12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6459200" y="9117520"/>
            <a:ext cx="2579260" cy="1486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21" grpId="0" animBg="1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52887" y="8786746"/>
            <a:ext cx="2067774" cy="2139999"/>
          </a:xfrm>
          <a:prstGeom prst="rect">
            <a:avLst/>
          </a:prstGeom>
        </p:spPr>
      </p:pic>
      <p:sp>
        <p:nvSpPr>
          <p:cNvPr id="9" name="Google Shape;2270;p40"/>
          <p:cNvSpPr txBox="1">
            <a:spLocks/>
          </p:cNvSpPr>
          <p:nvPr/>
        </p:nvSpPr>
        <p:spPr>
          <a:xfrm>
            <a:off x="381000" y="482111"/>
            <a:ext cx="5565921" cy="10852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2 (SGK – tr70)</a:t>
            </a:r>
            <a:endParaRPr kumimoji="0" lang="nl-NL" sz="40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8299157" y="1691786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23121" y="543963"/>
            <a:ext cx="16843521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giác ABC. Hãy chứng minh AB + AC &gt; 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21200" y="7810500"/>
            <a:ext cx="2579260" cy="148659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37368"/>
            <a:ext cx="4343400" cy="42793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81600" y="2628900"/>
            <a:ext cx="12566357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 tia đối của tia AB, lấy điểm D sao cho AD = AC </a:t>
            </a:r>
          </a:p>
          <a:p>
            <a:pPr algn="just">
              <a:lnSpc>
                <a:spcPct val="150000"/>
              </a:lnSpc>
            </a:pPr>
            <a:endParaRPr lang="nl-NL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tia CA nằm giữa hai cạnh CB và CD của góc BCD nên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BCD &gt; ACD (1)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 khác, theo cách dựng, tam giác ACD cân tại A nên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ACD = ADC = BDC (2)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 (1) và (2) suy ra BCD &gt; BDC (3)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tam giác BCD, từ (3) suy ra: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+ AC =BD &gt; BC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1600" y="3562015"/>
            <a:ext cx="1158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tam giác BCD, ta so sánh BD và BC.</a:t>
            </a:r>
            <a:endParaRPr lang="en-US" sz="40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52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59200" y="220363"/>
            <a:ext cx="1613241" cy="1613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0" y="20376"/>
            <a:ext cx="41910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 flipV="1">
            <a:off x="250984" y="-230608"/>
            <a:ext cx="2941225" cy="3443194"/>
          </a:xfrm>
          <a:prstGeom prst="rect">
            <a:avLst/>
          </a:prstGeom>
        </p:spPr>
      </p:pic>
      <p:sp>
        <p:nvSpPr>
          <p:cNvPr id="16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 TẬP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2432592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9.14 (Tr71) 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1152041" y="3195578"/>
            <a:ext cx="160691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tùy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CD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ABCD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(H.9.21).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8"/>
          <a:stretch>
            <a:fillRect/>
          </a:stretch>
        </p:blipFill>
        <p:spPr>
          <a:xfrm>
            <a:off x="12579642" y="5600700"/>
            <a:ext cx="4641557" cy="4343400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7353300"/>
            <a:ext cx="4648200" cy="2074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79782">
            <a:off x="16507808" y="9078308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12915" y="8273784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8"/>
          <a:stretch>
            <a:fillRect/>
          </a:stretch>
        </p:blipFill>
        <p:spPr>
          <a:xfrm>
            <a:off x="685800" y="2059983"/>
            <a:ext cx="4419600" cy="4177828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229600" y="61700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62600" y="1884700"/>
                <a:ext cx="11353800" cy="747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TH1: M </a:t>
                </a:r>
                <a14:m>
                  <m:oMath xmlns:m="http://schemas.openxmlformats.org/officeDocument/2006/math"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= AB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thuộc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 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hay AB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BM.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BC,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xiên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ngắn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AM &gt; AB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884700"/>
                <a:ext cx="11353800" cy="7478970"/>
              </a:xfrm>
              <a:prstGeom prst="rect">
                <a:avLst/>
              </a:prstGeom>
              <a:blipFill>
                <a:blip r:embed="rId11"/>
                <a:stretch>
                  <a:fillRect l="-1933" r="-1880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57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79782">
            <a:off x="16507808" y="9078308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12915" y="8273784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8"/>
          <a:stretch>
            <a:fillRect/>
          </a:stretch>
        </p:blipFill>
        <p:spPr>
          <a:xfrm>
            <a:off x="838200" y="2324100"/>
            <a:ext cx="4419600" cy="4177828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229600" y="61700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52463" y="2360908"/>
                <a:ext cx="111252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TH2: 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CD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luôn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63" y="2360908"/>
                <a:ext cx="11125200" cy="2862322"/>
              </a:xfrm>
              <a:prstGeom prst="rect">
                <a:avLst/>
              </a:prstGeom>
              <a:blipFill>
                <a:blip r:embed="rId11"/>
                <a:stretch>
                  <a:fillRect l="-1973" r="-1918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525000" y="6326939"/>
            <a:ext cx="3352800" cy="3421224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468408">
            <a:off x="11924312" y="6042612"/>
            <a:ext cx="598217" cy="66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3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0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 TẬP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9.15 (Tr71)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3009900"/>
            <a:ext cx="1676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2,5 cm; 3,4 cm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cm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61999" y="6972300"/>
                <a:ext cx="15087599" cy="2041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đẳng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2,5 + 3,4 = 5,9 &lt; 6. 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6972300"/>
                <a:ext cx="15087599" cy="2041585"/>
              </a:xfrm>
              <a:prstGeom prst="rect">
                <a:avLst/>
              </a:prstGeom>
              <a:blipFill>
                <a:blip r:embed="rId12"/>
                <a:stretch>
                  <a:fillRect l="-1414" b="-6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8302478" y="5353308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15623204" y="5600700"/>
            <a:ext cx="1902796" cy="3904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35200" y="7422806"/>
            <a:ext cx="3581400" cy="30474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200" y="334112"/>
            <a:ext cx="914400" cy="1687651"/>
          </a:xfrm>
          <a:prstGeom prst="rect">
            <a:avLst/>
          </a:prstGeom>
        </p:spPr>
      </p:pic>
      <p:sp>
        <p:nvSpPr>
          <p:cNvPr id="8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 TẬP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</a:rPr>
              <a:t> 9.16 (Tr71) 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762000" y="3009900"/>
            <a:ext cx="1752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cm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cm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8545248" y="432787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5481565"/>
            <a:ext cx="16535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cm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cm.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cm: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 + 2 &lt; 5 (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thỏa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mãn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cm: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+ 5 &gt; 5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thỏa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mãn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7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16000" y="6727687"/>
            <a:ext cx="4267200" cy="36309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200" y="334112"/>
            <a:ext cx="914400" cy="1687651"/>
          </a:xfrm>
          <a:prstGeom prst="rect">
            <a:avLst/>
          </a:prstGeom>
        </p:spPr>
      </p:pic>
      <p:sp>
        <p:nvSpPr>
          <p:cNvPr id="8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 TẬP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9.16 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3009900"/>
            <a:ext cx="1752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cm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cm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8545248" y="432787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6091178"/>
            <a:ext cx="1165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cm.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 vi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+ 5 + 5 = 12 ( cm)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0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0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 TẬP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9.17 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3009900"/>
            <a:ext cx="1714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 cm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cm.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xentimét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lẻ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8302478" y="52197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8200" y="5656694"/>
            <a:ext cx="1883391" cy="42280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81400" y="6362700"/>
            <a:ext cx="13792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(cm) ( 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– 2 &lt; x &lt; 7 + 2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&lt; x &lt; 9</a:t>
            </a:r>
          </a:p>
        </p:txBody>
      </p:sp>
    </p:spTree>
    <p:extLst>
      <p:ext uri="{BB962C8B-B14F-4D97-AF65-F5344CB8AC3E}">
        <p14:creationId xmlns:p14="http://schemas.microsoft.com/office/powerpoint/2010/main" val="264702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0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 TẬP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9.17 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3009900"/>
            <a:ext cx="1714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 dài hai cạnh của một tam giác là 7 cm và 2 cm. Tính độ dài cạnh còn lại biết rằng số đo của nó theo xentimét là một số tự nhiên lẻ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8302478" y="53363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1919" y="5656694"/>
            <a:ext cx="1883391" cy="42280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67946" y="6700778"/>
            <a:ext cx="1150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lẻ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⇒ x = 7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 cm.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8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63800" y="114300"/>
            <a:ext cx="2788806" cy="21347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6848" y="8217437"/>
            <a:ext cx="2003956" cy="1792629"/>
          </a:xfrm>
          <a:prstGeom prst="rect">
            <a:avLst/>
          </a:prstGeom>
        </p:spPr>
      </p:pic>
      <p:sp>
        <p:nvSpPr>
          <p:cNvPr id="11" name="Google Shape;596;p37"/>
          <p:cNvSpPr txBox="1">
            <a:spLocks/>
          </p:cNvSpPr>
          <p:nvPr/>
        </p:nvSpPr>
        <p:spPr>
          <a:xfrm>
            <a:off x="6065520" y="413706"/>
            <a:ext cx="5593080" cy="14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>
              <a:buClr>
                <a:srgbClr val="305347"/>
              </a:buClr>
              <a:defRPr/>
            </a:pPr>
            <a:r>
              <a:rPr lang="en-US" sz="6000" kern="0" dirty="0">
                <a:solidFill>
                  <a:schemeClr val="bg1"/>
                </a:solidFill>
                <a:latin typeface="Arial"/>
              </a:rPr>
              <a:t>KHỞI ĐỘNG</a:t>
            </a:r>
          </a:p>
        </p:txBody>
      </p:sp>
      <p:sp>
        <p:nvSpPr>
          <p:cNvPr id="12" name="Action Button: Help 11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F3F3F3"/>
              </a:solidFill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2352" y="2318660"/>
            <a:ext cx="149527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Em hãy phát biểu định lí về quan hệ giữa góc và cạnh đối diện trong một tam giác (Định lí 1, Định lí 2)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Em hãy phát biểu định lí quan hệ giữa đường vuông góc và đường xiên.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Em hãy trình bày định lí và hệ quả bất đẳng thức của tam giác.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2095500"/>
            <a:ext cx="15544800" cy="182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l-NL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Câu 1:</a:t>
            </a: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 ΔABC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AC &gt; BC &gt; AB.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khẳng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38600" y="611343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05300" y="3923244"/>
                <a:ext cx="11658600" cy="2995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2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		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 algn="just">
                  <a:lnSpc>
                    <a:spcPct val="2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		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300" y="3923244"/>
                <a:ext cx="11658600" cy="2995948"/>
              </a:xfrm>
              <a:prstGeom prst="rect">
                <a:avLst/>
              </a:prstGeom>
              <a:blipFill>
                <a:blip r:embed="rId3"/>
                <a:stretch>
                  <a:fillRect l="-1830" b="-7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162800" y="7454950"/>
            <a:ext cx="2971800" cy="252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1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2: Ba cạnh của tam giác có độ dài là 6cm, 7cm, 8cm. Góc lớn nhất là góc:</a:t>
            </a:r>
          </a:p>
        </p:txBody>
      </p:sp>
      <p:sp>
        <p:nvSpPr>
          <p:cNvPr id="2" name="Rectangle 1"/>
          <p:cNvSpPr/>
          <p:nvPr/>
        </p:nvSpPr>
        <p:spPr>
          <a:xfrm>
            <a:off x="2743200" y="3781784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Đối diện với cạnh có độ dài 6cm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Đối diện với cạnh có độ dài 7cm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Đối diện với cạnh có độ dài 8cm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Ba cạnh có độ dài bằng nhau</a:t>
            </a:r>
          </a:p>
        </p:txBody>
      </p:sp>
      <p:sp>
        <p:nvSpPr>
          <p:cNvPr id="15" name="Oval 14"/>
          <p:cNvSpPr/>
          <p:nvPr/>
        </p:nvSpPr>
        <p:spPr>
          <a:xfrm>
            <a:off x="2514600" y="65913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192000" y="6515100"/>
            <a:ext cx="3679112" cy="313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2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00200" y="1997337"/>
                <a:ext cx="15544800" cy="1850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l-NL" sz="40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Câu 3:</a:t>
                </a:r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Cho ΔABC </a:t>
                </a:r>
                <a:r>
                  <a:rPr lang="en-US" sz="4000" b="1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 + AC = 10cm; AC - AB = 4cm. 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b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So </a:t>
                </a:r>
                <a:r>
                  <a:rPr lang="en-US" sz="4000" b="1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sánh</a:t>
                </a:r>
                <a:r>
                  <a:rPr lang="en-US" sz="4000" b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𝐁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b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</m:acc>
                  </m:oMath>
                </a14:m>
                <a:endPara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997337"/>
                <a:ext cx="15544800" cy="1850763"/>
              </a:xfrm>
              <a:prstGeom prst="rect">
                <a:avLst/>
              </a:prstGeom>
              <a:blipFill>
                <a:blip r:embed="rId3"/>
                <a:stretch>
                  <a:fillRect l="-1412" b="-13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4343400" y="4856873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48200" y="4610100"/>
                <a:ext cx="9144000" cy="29250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			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	</a:t>
                </a:r>
                <a:endPara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			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610100"/>
                <a:ext cx="9144000" cy="2925032"/>
              </a:xfrm>
              <a:prstGeom prst="rect">
                <a:avLst/>
              </a:prstGeom>
              <a:blipFill>
                <a:blip r:embed="rId4"/>
                <a:stretch>
                  <a:fillRect l="-2400" b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934200" y="7857595"/>
            <a:ext cx="2819400" cy="239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7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992747" y="2346688"/>
            <a:ext cx="15544800" cy="182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 4: 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ΔABC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trả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668000" y="4836235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221067" y="2520822"/>
                <a:ext cx="5783378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>
                              <a:latin typeface="Cambria Math" panose="02040503050406030204" pitchFamily="18" charset="0"/>
                            </a:rPr>
                            <m:t>𝟖𝟎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000" b="1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̂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̂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>
                              <a:latin typeface="Cambria Math" panose="02040503050406030204" pitchFamily="18" charset="0"/>
                            </a:rPr>
                            <m:t>𝟐𝟎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067" y="2520822"/>
                <a:ext cx="5783378" cy="7285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767126" y="4298154"/>
            <a:ext cx="12925512" cy="290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50000"/>
              </a:lnSpc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 AC &lt; AB &lt; BC					B. AB &lt; AC &lt; BC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250000"/>
              </a:lnSpc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BC &lt; AC &lt; AB					D. AC &lt; BC &lt; AB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17192" y="7511889"/>
            <a:ext cx="2819400" cy="239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5: Cho tam giác ABC vuông tại A, tia phân giác góc B cắt AC tại</a:t>
            </a:r>
            <a:r>
              <a:rPr lang="en-US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Khi so sánh độ dài của AD và DC, khẳng định nào sau đây đúng?</a:t>
            </a:r>
          </a:p>
        </p:txBody>
      </p:sp>
      <p:sp>
        <p:nvSpPr>
          <p:cNvPr id="2" name="Rectangle 1"/>
          <p:cNvSpPr/>
          <p:nvPr/>
        </p:nvSpPr>
        <p:spPr>
          <a:xfrm>
            <a:off x="3777672" y="4810110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AD &lt; DC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AD = DC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AD &gt; DC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05200" y="5076393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277600" y="5990793"/>
            <a:ext cx="4419600" cy="412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84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6. Cho 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 có AC &gt; AB. Trên cạnh AC lấy điểm E sao cho CE = AB. Các đường trung trực của BE và AC cắt nhau tại O. Chọn câu đúng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743200" y="4610100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 =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COE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BOA =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COE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AOB =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COE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 =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EOC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597395" y="7324647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3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8496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7. Cho 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ABC, hai đường cao AM và BN cắt nhau tại H. Em hãy chọn phát biểu đúng: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8400" y="4108990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H là trọng tâm của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H là tâm đường tròn nội tiếp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CH là đường cao của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CH là đường trung trực của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343394" y="68961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383756" y="2171700"/>
            <a:ext cx="158496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8. Cho 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 cân tại A có AM là đường trung tuyến khi đó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4600" y="3479743"/>
            <a:ext cx="9525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AM ⊥ BC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AM là đường trung trực của BC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AM là đường phân giác của góc BAC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Cả A, B, C đều đúng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286000" y="74295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8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59200" y="220363"/>
            <a:ext cx="1613241" cy="1613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0" y="20376"/>
            <a:ext cx="41910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 flipV="1">
            <a:off x="250984" y="-230608"/>
            <a:ext cx="2941225" cy="3443194"/>
          </a:xfrm>
          <a:prstGeom prst="rect">
            <a:avLst/>
          </a:prstGeom>
        </p:spPr>
      </p:pic>
      <p:sp>
        <p:nvSpPr>
          <p:cNvPr id="16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6000" b="1" kern="0" dirty="0">
                <a:solidFill>
                  <a:srgbClr val="FF0000"/>
                </a:solidFill>
                <a:latin typeface="Arial"/>
              </a:rPr>
              <a:t>VẬN DỤNG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2432592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9.18 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52041" y="3195578"/>
            <a:ext cx="16069159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Biết hai cạnh của tam giác có độ dài a và b. Dựa vào bất đẳng thức tam giác, hãy giải thích tại sao chu vi của tam giác đó lớn hơn 2a và nhỏ hơn 2 (a+b).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30200" y="8212740"/>
            <a:ext cx="4648200" cy="207426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345098" y="5927687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6952794"/>
            <a:ext cx="11344759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– b &lt; c &lt; a + b</a:t>
            </a:r>
          </a:p>
        </p:txBody>
      </p:sp>
    </p:spTree>
    <p:extLst>
      <p:ext uri="{BB962C8B-B14F-4D97-AF65-F5344CB8AC3E}">
        <p14:creationId xmlns:p14="http://schemas.microsoft.com/office/powerpoint/2010/main" val="308180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79782">
            <a:off x="16507808" y="9078308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12915" y="8273784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229600" y="61700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3298314"/>
            <a:ext cx="14478000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⇔ a – b + a + b &lt; c + a + b &lt; a + b + a + b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⇔ 2a &lt;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tam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&lt; 2 (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a+b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 algn="just">
              <a:lnSpc>
                <a:spcPct val="150000"/>
              </a:lnSpc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2(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a+b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" name="Rectangle 4"/>
          <p:cNvSpPr/>
          <p:nvPr/>
        </p:nvSpPr>
        <p:spPr>
          <a:xfrm>
            <a:off x="5867400" y="2070437"/>
            <a:ext cx="39084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– b &lt; c &lt; a + b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7021" y="7763970"/>
            <a:ext cx="4648200" cy="207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601200" y="9237650"/>
            <a:ext cx="2579260" cy="14865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633192" y="3695700"/>
            <a:ext cx="3043374" cy="57918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899053">
            <a:off x="-71224" y="-292051"/>
            <a:ext cx="2017149" cy="26415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3793789" y="-353353"/>
            <a:ext cx="4140858" cy="48475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 flipH="1" flipV="1">
            <a:off x="353353" y="5792789"/>
            <a:ext cx="4140858" cy="4847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64045" y="7969620"/>
            <a:ext cx="2519474" cy="13788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79480" y="1000167"/>
            <a:ext cx="13099518" cy="2691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60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IX:QUAN HỆ GIỮA CÁC YẾU TỐ TRONG MỘT TAM GIÁC</a:t>
            </a:r>
            <a:endParaRPr lang="vi-VN" sz="7500" b="1" kern="0" dirty="0">
              <a:solidFill>
                <a:srgbClr val="F2C2AB">
                  <a:lumMod val="50000"/>
                </a:srgbClr>
              </a:solidFill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5093440"/>
            <a:ext cx="1069671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65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LUYỆN TẬP CHUNG TRANG 70</a:t>
            </a:r>
            <a:endParaRPr lang="en-US" sz="65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0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 TẬP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9.19 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3009900"/>
            <a:ext cx="16764000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000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Hai khu vườn A và B nằm về một phía của con kênh d. Hãy xác định bên bờ kênh cùng phía A và B, một điểm C để đặt máy bơm nước từ kênh tưới cho hai khu vườn sao cho tổng độ dài đường ống dẫn nước từ máy bơm đến khu vườn ngắn nhất (HD : Gọi B' là điểm sao cho d là đường trung trực của BB' (H.9.22). Khi đó CB = CB'. Xem vận dụng bài 33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54507" flipV="1">
            <a:off x="15338608" y="8666856"/>
            <a:ext cx="3274388" cy="2220630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3200400" y="7886700"/>
            <a:ext cx="1680829" cy="21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7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8229600" y="61700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533400" y="2093563"/>
            <a:ext cx="5562600" cy="35570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23494" y="1866900"/>
            <a:ext cx="113835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B’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BB’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CB = CB’ (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3144" y="5981700"/>
            <a:ext cx="166966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A,C,B’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AB’C.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AC + CB’ &gt; AB’ hay AC + CB &gt; AB’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AB’.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422518" y="216171"/>
            <a:ext cx="1458424" cy="161071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447800" y="76257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0556" y="4762500"/>
            <a:ext cx="1706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A,C,B’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B’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+ CB’ = AB’</a:t>
            </a:r>
          </a:p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AB’.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60156" y="6782585"/>
            <a:ext cx="1539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bờ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kênh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d,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A,C,B’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bơm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vườn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ngắn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976848"/>
            <a:ext cx="5562600" cy="355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689642" y="774377"/>
            <a:ext cx="1672557" cy="20063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21807" y="-788314"/>
            <a:ext cx="3426782" cy="3546476"/>
          </a:xfrm>
          <a:prstGeom prst="rect">
            <a:avLst/>
          </a:prstGeom>
        </p:spPr>
      </p:pic>
      <p:sp>
        <p:nvSpPr>
          <p:cNvPr id="14" name="Google Shape;7771;p33"/>
          <p:cNvSpPr txBox="1">
            <a:spLocks/>
          </p:cNvSpPr>
          <p:nvPr/>
        </p:nvSpPr>
        <p:spPr>
          <a:xfrm>
            <a:off x="3886200" y="17907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kern="0" dirty="0">
                <a:solidFill>
                  <a:schemeClr val="bg1"/>
                </a:solidFill>
                <a:latin typeface="Arial" panose="020B0604020202020204" pitchFamily="34" charset="0"/>
              </a:rPr>
              <a:t>HƯỚNG DẪN VỀ NHÀ</a:t>
            </a:r>
            <a:endParaRPr lang="vi-VN" sz="7500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56062" y="3655732"/>
            <a:ext cx="5130550" cy="3699159"/>
            <a:chOff x="1066801" y="3771900"/>
            <a:chExt cx="5130550" cy="3699159"/>
          </a:xfrm>
        </p:grpSpPr>
        <p:grpSp>
          <p:nvGrpSpPr>
            <p:cNvPr id="16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1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7" name="Rectangle 16"/>
            <p:cNvSpPr/>
            <p:nvPr/>
          </p:nvSpPr>
          <p:spPr>
            <a:xfrm>
              <a:off x="1223570" y="4554258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76272" y="3638829"/>
            <a:ext cx="5130550" cy="3699159"/>
            <a:chOff x="6494020" y="3791229"/>
            <a:chExt cx="5130550" cy="3699159"/>
          </a:xfrm>
        </p:grpSpPr>
        <p:grpSp>
          <p:nvGrpSpPr>
            <p:cNvPr id="21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2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2" name="Rectangle 21"/>
            <p:cNvSpPr/>
            <p:nvPr/>
          </p:nvSpPr>
          <p:spPr>
            <a:xfrm>
              <a:off x="6879189" y="461397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980013" y="3658158"/>
            <a:ext cx="5266390" cy="3699159"/>
            <a:chOff x="7990579" y="4880651"/>
            <a:chExt cx="5266390" cy="3699159"/>
          </a:xfrm>
        </p:grpSpPr>
        <p:grpSp>
          <p:nvGrpSpPr>
            <p:cNvPr id="26" name="Group 4"/>
            <p:cNvGrpSpPr/>
            <p:nvPr/>
          </p:nvGrpSpPr>
          <p:grpSpPr>
            <a:xfrm>
              <a:off x="8107047" y="4880651"/>
              <a:ext cx="5130550" cy="3699159"/>
              <a:chOff x="0" y="0"/>
              <a:chExt cx="6038063" cy="6076340"/>
            </a:xfrm>
          </p:grpSpPr>
          <p:sp>
            <p:nvSpPr>
              <p:cNvPr id="2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7" name="Rectangle 26"/>
            <p:cNvSpPr/>
            <p:nvPr/>
          </p:nvSpPr>
          <p:spPr>
            <a:xfrm>
              <a:off x="7990579" y="5658385"/>
              <a:ext cx="526639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pt-BR" sz="4000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* </a:t>
              </a:r>
              <a:r>
                <a:rPr lang="vi-VN" sz="40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bị trước </a:t>
              </a:r>
              <a:endParaRPr lang="en-US" sz="4000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000" b="1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 34</a:t>
              </a:r>
              <a:r>
                <a:rPr lang="en-US" sz="4000" b="1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000" b="1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(SGK – Tr72)</a:t>
              </a:r>
              <a:endParaRPr lang="pt-BR" sz="4000" b="1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0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2934" y="6743700"/>
            <a:ext cx="1632613" cy="3350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8130" y="1028700"/>
            <a:ext cx="1481174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43451" y="2314234"/>
            <a:ext cx="3601097" cy="7791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507" flipV="1">
            <a:off x="1038759" y="1506220"/>
            <a:ext cx="3274388" cy="222063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478000" y="6515100"/>
            <a:ext cx="2725649" cy="3269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24299" y="3848100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1582400" y="-1212589"/>
            <a:ext cx="7315200" cy="35139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94405" y="7871550"/>
            <a:ext cx="7315200" cy="35139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5959" y="9417136"/>
            <a:ext cx="7315200" cy="18562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4086206" y="-734431"/>
            <a:ext cx="5133774" cy="60099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138917">
            <a:off x="-517323" y="-235804"/>
            <a:ext cx="2340463" cy="2246845"/>
          </a:xfrm>
          <a:prstGeom prst="rect">
            <a:avLst/>
          </a:prstGeom>
        </p:spPr>
      </p:pic>
      <p:sp>
        <p:nvSpPr>
          <p:cNvPr id="11" name="Google Shape;2165;p36"/>
          <p:cNvSpPr txBox="1">
            <a:spLocks/>
          </p:cNvSpPr>
          <p:nvPr/>
        </p:nvSpPr>
        <p:spPr>
          <a:xfrm>
            <a:off x="4920795" y="554890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NỘI DUNG BÀI HỌC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73809" y="3706899"/>
            <a:ext cx="124895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So sánh các góc, các cạnh của tam giác (Sử dụng định lí về quan hệ giữa góc và cạnh đối diện)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80455" y="3968509"/>
            <a:ext cx="2590800" cy="707886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23209" y="2236586"/>
            <a:ext cx="4929555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46687" y="6383011"/>
            <a:ext cx="1231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Quan hệ giữa đường vuông góc và đường xiên.</a:t>
            </a:r>
            <a:r>
              <a:rPr lang="en-US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(Sử dụng định lí về quan hệ giữa đường vuông góc và đường xiên )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97187" y="6614311"/>
            <a:ext cx="2590800" cy="707886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2: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1582400" y="-1212589"/>
            <a:ext cx="7315200" cy="35139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94405" y="7871550"/>
            <a:ext cx="7315200" cy="35139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5959" y="9417136"/>
            <a:ext cx="7315200" cy="18562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4086206" y="-734431"/>
            <a:ext cx="5133774" cy="60099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138917">
            <a:off x="-517323" y="-235804"/>
            <a:ext cx="2340463" cy="2246845"/>
          </a:xfrm>
          <a:prstGeom prst="rect">
            <a:avLst/>
          </a:prstGeom>
        </p:spPr>
      </p:pic>
      <p:sp>
        <p:nvSpPr>
          <p:cNvPr id="11" name="Google Shape;2165;p36"/>
          <p:cNvSpPr txBox="1">
            <a:spLocks/>
          </p:cNvSpPr>
          <p:nvPr/>
        </p:nvSpPr>
        <p:spPr>
          <a:xfrm>
            <a:off x="4920795" y="554890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NỘI DUNG BÀI HỌC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51930" y="2157459"/>
            <a:ext cx="4929555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46294" y="3652752"/>
            <a:ext cx="11867764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Xác định sự tồn tại của một tam giác khi biết ba độ dài. (Sử dụng định lí và hệ quả bất đẳng thức tam giác)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90905" y="3805084"/>
            <a:ext cx="2590800" cy="70788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3: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46294" y="7246668"/>
            <a:ext cx="10813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Chứng minh các bất đẳng thức hình học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89613" y="7415303"/>
            <a:ext cx="25908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4: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29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" y="2476500"/>
            <a:ext cx="16383000" cy="6705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592946" y="7174715"/>
            <a:ext cx="3657600" cy="31122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3400" y="419100"/>
            <a:ext cx="914400" cy="16876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90411" y="266700"/>
            <a:ext cx="124895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So sánh các góc, các cạnh của tam giác (Sử dụng định lí về quan hệ giữa góc và cạnh đối diện)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97057" y="528310"/>
            <a:ext cx="2590800" cy="707886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89354" y="2857500"/>
            <a:ext cx="14554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27759" y="4000500"/>
            <a:ext cx="16383000" cy="3810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16000" y="6727687"/>
            <a:ext cx="4267200" cy="36309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3400" y="443856"/>
            <a:ext cx="914400" cy="16876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25095" y="4642132"/>
            <a:ext cx="145542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Sử dụng định lí đường vuông góc ngắn hơn mọi đường xiên (kẻ từ một điểm đến cùng một đường thẳng).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93759" y="702439"/>
            <a:ext cx="1231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Quan hệ giữa đường vuông góc và đường xiên.</a:t>
            </a:r>
            <a:r>
              <a:rPr lang="en-US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(Sử dụng định lí về quan hệ giữa đường vuông góc và đường xiên )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4259" y="933739"/>
            <a:ext cx="2590800" cy="707886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2: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12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" y="2476500"/>
            <a:ext cx="16383000" cy="6705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592946" y="7174715"/>
            <a:ext cx="3657600" cy="31122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73611" y="2215489"/>
            <a:ext cx="914400" cy="16876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89354" y="2857500"/>
            <a:ext cx="14554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4622" y="276497"/>
            <a:ext cx="141975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Xác định sự tồn tại của một tam giác khi biết ba độ dài. (Sử dụng định lí và hệ quả bất đẳng thức tam giác)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3611" y="419032"/>
            <a:ext cx="2590800" cy="70788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3: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84199" y="3170109"/>
                <a:ext cx="7874784" cy="3040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c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hoặc b – c &lt; a &lt; b + c </a:t>
                </a:r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199" y="3170109"/>
                <a:ext cx="7874784" cy="3040191"/>
              </a:xfrm>
              <a:prstGeom prst="rect">
                <a:avLst/>
              </a:prstGeom>
              <a:blipFill>
                <a:blip r:embed="rId10"/>
                <a:stretch>
                  <a:fillRect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789354" y="6515100"/>
            <a:ext cx="14441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 &lt; b + c.</a:t>
            </a:r>
            <a:endParaRPr lang="en-US" sz="40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7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" y="3390900"/>
            <a:ext cx="16383000" cy="3810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16000" y="6727687"/>
            <a:ext cx="4267200" cy="36309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3400" y="443856"/>
            <a:ext cx="914400" cy="16876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57400" y="4158999"/>
            <a:ext cx="137922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Vận dụng các định lí liên quan đã học để giải quyết dạng bài toán.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90281" y="1283679"/>
            <a:ext cx="10813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Chứng minh các bất đẳng thức hình học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1452314"/>
            <a:ext cx="25908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4: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13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2236</Words>
  <Application>Microsoft Office PowerPoint</Application>
  <PresentationFormat>Custom</PresentationFormat>
  <Paragraphs>193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Calibri</vt:lpstr>
      <vt:lpstr>Cambria Math</vt:lpstr>
      <vt:lpstr>Arial</vt:lpstr>
      <vt:lpstr>Merriweather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Playful Colorful Kids Science Class  Presentation</dc:title>
  <dc:creator>HP</dc:creator>
  <cp:lastModifiedBy>nhung mai</cp:lastModifiedBy>
  <cp:revision>17</cp:revision>
  <dcterms:created xsi:type="dcterms:W3CDTF">2006-08-16T00:00:00Z</dcterms:created>
  <dcterms:modified xsi:type="dcterms:W3CDTF">2024-02-29T12:03:42Z</dcterms:modified>
  <dc:identifier>DAFR4ThywlQ</dc:identifier>
</cp:coreProperties>
</file>